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Asa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90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861" y="1114187"/>
            <a:ext cx="7554278" cy="3917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Market Capitalization and Quarterly Sales Analysis of Top 500 Companies in India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4861" y="5372457"/>
            <a:ext cx="7554278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presentation analyzes the market capitalization and quarterly sales of the top 500 companies in India, providing insights into competitive dynamics and market positioning.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EB3215D-E012-A470-631D-72BA14D1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87" y="1371594"/>
            <a:ext cx="1280162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5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92649" y="439798"/>
            <a:ext cx="7008257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Top 10 Companies by Market Capitalization</a:t>
            </a:r>
            <a:endParaRPr lang="en-US" sz="295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CC3962-9E0C-F87F-84A8-A5D12A73D8B4}"/>
              </a:ext>
            </a:extLst>
          </p:cNvPr>
          <p:cNvGrpSpPr/>
          <p:nvPr/>
        </p:nvGrpSpPr>
        <p:grpSpPr>
          <a:xfrm>
            <a:off x="1037689" y="2422707"/>
            <a:ext cx="12260223" cy="4840129"/>
            <a:chOff x="1185029" y="3005971"/>
            <a:chExt cx="12260223" cy="4840129"/>
          </a:xfrm>
        </p:grpSpPr>
        <p:sp>
          <p:nvSpPr>
            <p:cNvPr id="4" name="Shape 1"/>
            <p:cNvSpPr/>
            <p:nvPr/>
          </p:nvSpPr>
          <p:spPr>
            <a:xfrm>
              <a:off x="1185029" y="3005971"/>
              <a:ext cx="12260223" cy="4840129"/>
            </a:xfrm>
            <a:prstGeom prst="roundRect">
              <a:avLst>
                <a:gd name="adj" fmla="val 1313"/>
              </a:avLst>
            </a:prstGeom>
            <a:noFill/>
            <a:ln w="7620">
              <a:solidFill>
                <a:srgbClr val="FFFFFF">
                  <a:alpha val="24000"/>
                </a:srgbClr>
              </a:solidFill>
              <a:prstDash val="solid"/>
            </a:ln>
          </p:spPr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0B1D7A6-26D8-A18A-1738-BE1C3885A2F8}"/>
                </a:ext>
              </a:extLst>
            </p:cNvPr>
            <p:cNvGrpSpPr/>
            <p:nvPr/>
          </p:nvGrpSpPr>
          <p:grpSpPr>
            <a:xfrm>
              <a:off x="1192649" y="3013591"/>
              <a:ext cx="12244983" cy="4824888"/>
              <a:chOff x="1192649" y="3013591"/>
              <a:chExt cx="12244983" cy="4824888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1192649" y="3013591"/>
                <a:ext cx="12244983" cy="438626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  <p:txBody>
              <a:bodyPr/>
              <a:lstStyle/>
              <a:p>
                <a:endParaRPr lang="en-IN" sz="2400" dirty="0"/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1343978" y="3111937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Name</a:t>
                </a:r>
                <a:endParaRPr lang="en-US" sz="2400" dirty="0"/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7470219" y="3111937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Market Capitalization (Crore)</a:t>
                </a:r>
                <a:endParaRPr lang="en-US" sz="2400" dirty="0"/>
              </a:p>
            </p:txBody>
          </p:sp>
          <p:sp>
            <p:nvSpPr>
              <p:cNvPr id="8" name="Shape 5"/>
              <p:cNvSpPr/>
              <p:nvPr/>
            </p:nvSpPr>
            <p:spPr>
              <a:xfrm>
                <a:off x="1192649" y="3452217"/>
                <a:ext cx="12244983" cy="438626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</p:sp>
          <p:sp>
            <p:nvSpPr>
              <p:cNvPr id="9" name="Text 6"/>
              <p:cNvSpPr/>
              <p:nvPr/>
            </p:nvSpPr>
            <p:spPr>
              <a:xfrm>
                <a:off x="1343978" y="3550563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Reliance Inds.</a:t>
                </a:r>
                <a:endParaRPr lang="en-US" sz="2400" dirty="0"/>
              </a:p>
            </p:txBody>
          </p:sp>
          <p:sp>
            <p:nvSpPr>
              <p:cNvPr id="10" name="Text 7"/>
              <p:cNvSpPr/>
              <p:nvPr/>
            </p:nvSpPr>
            <p:spPr>
              <a:xfrm>
                <a:off x="7470219" y="3550563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583,436.72</a:t>
                </a:r>
                <a:endParaRPr lang="en-US" sz="2400" dirty="0"/>
              </a:p>
            </p:txBody>
          </p:sp>
          <p:sp>
            <p:nvSpPr>
              <p:cNvPr id="11" name="Shape 8"/>
              <p:cNvSpPr/>
              <p:nvPr/>
            </p:nvSpPr>
            <p:spPr>
              <a:xfrm>
                <a:off x="1192649" y="3890843"/>
                <a:ext cx="12244983" cy="438626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</p:sp>
          <p:sp>
            <p:nvSpPr>
              <p:cNvPr id="12" name="Text 9"/>
              <p:cNvSpPr/>
              <p:nvPr/>
            </p:nvSpPr>
            <p:spPr>
              <a:xfrm>
                <a:off x="1343978" y="3989189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TCS</a:t>
                </a:r>
                <a:endParaRPr lang="en-US" sz="2400" dirty="0"/>
              </a:p>
            </p:txBody>
          </p:sp>
          <p:sp>
            <p:nvSpPr>
              <p:cNvPr id="13" name="Text 10"/>
              <p:cNvSpPr/>
              <p:nvPr/>
            </p:nvSpPr>
            <p:spPr>
              <a:xfrm>
                <a:off x="7470219" y="3989189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563,709.84</a:t>
                </a:r>
                <a:endParaRPr lang="en-US" sz="2400" dirty="0"/>
              </a:p>
            </p:txBody>
          </p:sp>
          <p:sp>
            <p:nvSpPr>
              <p:cNvPr id="14" name="Shape 11"/>
              <p:cNvSpPr/>
              <p:nvPr/>
            </p:nvSpPr>
            <p:spPr>
              <a:xfrm>
                <a:off x="1192649" y="4329470"/>
                <a:ext cx="12244983" cy="438626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</p:sp>
          <p:sp>
            <p:nvSpPr>
              <p:cNvPr id="15" name="Text 12"/>
              <p:cNvSpPr/>
              <p:nvPr/>
            </p:nvSpPr>
            <p:spPr>
              <a:xfrm>
                <a:off x="1343978" y="4427815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HDFC Bank</a:t>
                </a:r>
                <a:endParaRPr lang="en-US" sz="2400" dirty="0"/>
              </a:p>
            </p:txBody>
          </p:sp>
          <p:sp>
            <p:nvSpPr>
              <p:cNvPr id="16" name="Text 13"/>
              <p:cNvSpPr/>
              <p:nvPr/>
            </p:nvSpPr>
            <p:spPr>
              <a:xfrm>
                <a:off x="7470219" y="4427815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482,953.59</a:t>
                </a:r>
                <a:endParaRPr lang="en-US" sz="2400" dirty="0"/>
              </a:p>
            </p:txBody>
          </p:sp>
          <p:sp>
            <p:nvSpPr>
              <p:cNvPr id="17" name="Shape 14"/>
              <p:cNvSpPr/>
              <p:nvPr/>
            </p:nvSpPr>
            <p:spPr>
              <a:xfrm>
                <a:off x="1192649" y="4768096"/>
                <a:ext cx="12244983" cy="438626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</p:sp>
          <p:sp>
            <p:nvSpPr>
              <p:cNvPr id="18" name="Text 15"/>
              <p:cNvSpPr/>
              <p:nvPr/>
            </p:nvSpPr>
            <p:spPr>
              <a:xfrm>
                <a:off x="1343978" y="4866442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ITC</a:t>
                </a:r>
                <a:endParaRPr lang="en-US" sz="2400" dirty="0"/>
              </a:p>
            </p:txBody>
          </p:sp>
          <p:sp>
            <p:nvSpPr>
              <p:cNvPr id="19" name="Text 16"/>
              <p:cNvSpPr/>
              <p:nvPr/>
            </p:nvSpPr>
            <p:spPr>
              <a:xfrm>
                <a:off x="7470219" y="4866442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320,985.27</a:t>
                </a:r>
                <a:endParaRPr lang="en-US" sz="2400" dirty="0"/>
              </a:p>
            </p:txBody>
          </p:sp>
          <p:sp>
            <p:nvSpPr>
              <p:cNvPr id="20" name="Shape 17"/>
              <p:cNvSpPr/>
              <p:nvPr/>
            </p:nvSpPr>
            <p:spPr>
              <a:xfrm>
                <a:off x="1192649" y="5206722"/>
                <a:ext cx="12244983" cy="438626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</p:sp>
          <p:sp>
            <p:nvSpPr>
              <p:cNvPr id="21" name="Text 18"/>
              <p:cNvSpPr/>
              <p:nvPr/>
            </p:nvSpPr>
            <p:spPr>
              <a:xfrm>
                <a:off x="1343978" y="5305068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H D F C</a:t>
                </a:r>
                <a:endParaRPr lang="en-US" sz="2400" dirty="0"/>
              </a:p>
            </p:txBody>
          </p:sp>
          <p:sp>
            <p:nvSpPr>
              <p:cNvPr id="22" name="Text 19"/>
              <p:cNvSpPr/>
              <p:nvPr/>
            </p:nvSpPr>
            <p:spPr>
              <a:xfrm>
                <a:off x="7470219" y="5305068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289,497.37</a:t>
                </a:r>
                <a:endParaRPr lang="en-US" sz="2400" dirty="0"/>
              </a:p>
            </p:txBody>
          </p:sp>
          <p:sp>
            <p:nvSpPr>
              <p:cNvPr id="23" name="Shape 20"/>
              <p:cNvSpPr/>
              <p:nvPr/>
            </p:nvSpPr>
            <p:spPr>
              <a:xfrm>
                <a:off x="1192649" y="5645348"/>
                <a:ext cx="12244983" cy="438626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</p:sp>
          <p:sp>
            <p:nvSpPr>
              <p:cNvPr id="24" name="Text 21"/>
              <p:cNvSpPr/>
              <p:nvPr/>
            </p:nvSpPr>
            <p:spPr>
              <a:xfrm>
                <a:off x="1343978" y="5743694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Hind. Unilever</a:t>
                </a:r>
                <a:endParaRPr lang="en-US" sz="2400" dirty="0"/>
              </a:p>
            </p:txBody>
          </p:sp>
          <p:sp>
            <p:nvSpPr>
              <p:cNvPr id="25" name="Text 22"/>
              <p:cNvSpPr/>
              <p:nvPr/>
            </p:nvSpPr>
            <p:spPr>
              <a:xfrm>
                <a:off x="7470219" y="5743694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288,265.26</a:t>
                </a:r>
                <a:endParaRPr lang="en-US" sz="2400" dirty="0"/>
              </a:p>
            </p:txBody>
          </p:sp>
          <p:sp>
            <p:nvSpPr>
              <p:cNvPr id="26" name="Shape 23"/>
              <p:cNvSpPr/>
              <p:nvPr/>
            </p:nvSpPr>
            <p:spPr>
              <a:xfrm>
                <a:off x="1192649" y="6083975"/>
                <a:ext cx="12244983" cy="438626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</p:sp>
          <p:sp>
            <p:nvSpPr>
              <p:cNvPr id="27" name="Text 24"/>
              <p:cNvSpPr/>
              <p:nvPr/>
            </p:nvSpPr>
            <p:spPr>
              <a:xfrm>
                <a:off x="1343978" y="6182320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Maruti Suzuki</a:t>
                </a:r>
                <a:endParaRPr lang="en-US" sz="2400" dirty="0"/>
              </a:p>
            </p:txBody>
          </p:sp>
          <p:sp>
            <p:nvSpPr>
              <p:cNvPr id="28" name="Text 25"/>
              <p:cNvSpPr/>
              <p:nvPr/>
            </p:nvSpPr>
            <p:spPr>
              <a:xfrm>
                <a:off x="7470219" y="6182320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263,493.81</a:t>
                </a:r>
                <a:endParaRPr lang="en-US" sz="2400" dirty="0"/>
              </a:p>
            </p:txBody>
          </p:sp>
          <p:sp>
            <p:nvSpPr>
              <p:cNvPr id="29" name="Shape 26"/>
              <p:cNvSpPr/>
              <p:nvPr/>
            </p:nvSpPr>
            <p:spPr>
              <a:xfrm>
                <a:off x="1192649" y="6522601"/>
                <a:ext cx="12244983" cy="438626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</p:sp>
          <p:sp>
            <p:nvSpPr>
              <p:cNvPr id="30" name="Text 27"/>
              <p:cNvSpPr/>
              <p:nvPr/>
            </p:nvSpPr>
            <p:spPr>
              <a:xfrm>
                <a:off x="1343978" y="6620947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Infosys</a:t>
                </a:r>
                <a:endParaRPr lang="en-US" sz="2400" dirty="0"/>
              </a:p>
            </p:txBody>
          </p:sp>
          <p:sp>
            <p:nvSpPr>
              <p:cNvPr id="31" name="Text 28"/>
              <p:cNvSpPr/>
              <p:nvPr/>
            </p:nvSpPr>
            <p:spPr>
              <a:xfrm>
                <a:off x="7470219" y="6620947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248,320.35</a:t>
                </a:r>
                <a:endParaRPr lang="en-US" sz="2400" dirty="0"/>
              </a:p>
            </p:txBody>
          </p:sp>
          <p:sp>
            <p:nvSpPr>
              <p:cNvPr id="32" name="Shape 29"/>
              <p:cNvSpPr/>
              <p:nvPr/>
            </p:nvSpPr>
            <p:spPr>
              <a:xfrm>
                <a:off x="1192649" y="6961227"/>
                <a:ext cx="12244983" cy="438626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</p:sp>
          <p:sp>
            <p:nvSpPr>
              <p:cNvPr id="33" name="Text 30"/>
              <p:cNvSpPr/>
              <p:nvPr/>
            </p:nvSpPr>
            <p:spPr>
              <a:xfrm>
                <a:off x="1343978" y="7059573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O N G C</a:t>
                </a:r>
                <a:endParaRPr lang="en-US" sz="2400" dirty="0"/>
              </a:p>
            </p:txBody>
          </p:sp>
          <p:sp>
            <p:nvSpPr>
              <p:cNvPr id="34" name="Text 31"/>
              <p:cNvSpPr/>
              <p:nvPr/>
            </p:nvSpPr>
            <p:spPr>
              <a:xfrm>
                <a:off x="7470219" y="7059573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239,981.50</a:t>
                </a:r>
                <a:endParaRPr lang="en-US" sz="2400" dirty="0"/>
              </a:p>
            </p:txBody>
          </p:sp>
          <p:sp>
            <p:nvSpPr>
              <p:cNvPr id="35" name="Shape 32"/>
              <p:cNvSpPr/>
              <p:nvPr/>
            </p:nvSpPr>
            <p:spPr>
              <a:xfrm>
                <a:off x="1192649" y="7399853"/>
                <a:ext cx="12244983" cy="438626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</p:sp>
          <p:sp>
            <p:nvSpPr>
              <p:cNvPr id="36" name="Text 33"/>
              <p:cNvSpPr/>
              <p:nvPr/>
            </p:nvSpPr>
            <p:spPr>
              <a:xfrm>
                <a:off x="1343978" y="7498199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St Bk of India</a:t>
                </a:r>
                <a:endParaRPr lang="en-US" sz="2400" dirty="0"/>
              </a:p>
            </p:txBody>
          </p:sp>
          <p:sp>
            <p:nvSpPr>
              <p:cNvPr id="37" name="Text 34"/>
              <p:cNvSpPr/>
              <p:nvPr/>
            </p:nvSpPr>
            <p:spPr>
              <a:xfrm>
                <a:off x="7470219" y="7498199"/>
                <a:ext cx="5816203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1900"/>
                  </a:lnSpc>
                  <a:buNone/>
                </a:pPr>
                <a:r>
                  <a:rPr lang="en-US" sz="2400" dirty="0">
                    <a:solidFill>
                      <a:srgbClr val="E2E6E9"/>
                    </a:solidFill>
                    <a:latin typeface="Asar" pitchFamily="34" charset="0"/>
                    <a:ea typeface="Asar" pitchFamily="34" charset="-122"/>
                    <a:cs typeface="Asar" pitchFamily="34" charset="-120"/>
                  </a:rPr>
                  <a:t>232,763.33</a:t>
                </a:r>
                <a:endParaRPr lang="en-US" sz="2400" dirty="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932" y="469821"/>
            <a:ext cx="427136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Additional Insights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7932" y="1857970"/>
            <a:ext cx="271343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Average Market Capitalization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979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28,043.86 Crore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79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Total Quarterly Sales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979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1,604,531.55 Crore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932" y="5364599"/>
            <a:ext cx="2688669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Median Market Capitalization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5979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9,885.05 Crore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79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Median Quarterly Sales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5979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1,278.30 Crore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300" y="445512"/>
            <a:ext cx="7453789" cy="690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Findings and Recommendations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1" y="1974175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9443" y="2195036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Key Findings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2209443" y="2672834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Companies with higher market capitalization tend to have higher quarterly sales.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11" y="3741896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9443" y="3962757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Recommendations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2209443" y="4440555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Companies should aim to enhance their market capitalization to drive higher sales and market presence.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11" y="5509617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9443" y="5730478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Further Research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2209443" y="6208276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Additional analysis could explore other factors influencing market capitalization.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Introduction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2961" y="2406610"/>
            <a:ext cx="1703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314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284797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primary objective is to explore the market capitalization and quarterly sales of the top 500 companies in India.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4030" y="4255056"/>
            <a:ext cx="20812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Dataset Overview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6964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dataset is sourced from \[Dataset Link\] and includes crucial financial metrics of prominent companies.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4982" y="6103501"/>
            <a:ext cx="20633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Dataset Description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54486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dataset contains columns for Serial Number, Name, Market Capitalization, and Quarterly Sales.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1158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Summary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353389"/>
            <a:ext cx="7415927" cy="4664631"/>
          </a:xfrm>
          <a:prstGeom prst="roundRect">
            <a:avLst>
              <a:gd name="adj" fmla="val 222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36862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52436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Total Records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252436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488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307514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323088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Columns Analyzed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323088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Market Capitalization and Quarterly Sales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4176713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433244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Average Market Capitalization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433244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28,043.86 Crore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65677" y="4883229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12493" y="503896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Total Quarterly Sales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09027" y="503896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1,604,531.55 Crore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6365677" y="558974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2493" y="574548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Median Market Capitalization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0309027" y="574548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9,885.05 Crore</a:t>
            </a:r>
            <a:endParaRPr lang="en-US" sz="1900" dirty="0"/>
          </a:p>
        </p:txBody>
      </p:sp>
      <p:sp>
        <p:nvSpPr>
          <p:cNvPr id="20" name="Shape 17"/>
          <p:cNvSpPr/>
          <p:nvPr/>
        </p:nvSpPr>
        <p:spPr>
          <a:xfrm>
            <a:off x="6365677" y="629626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612493" y="64519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Median Quarterly Sales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10309027" y="64519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1,278.30 Crore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124" y="824508"/>
            <a:ext cx="7386280" cy="716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Cleaning and Preparation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1130618" y="1884521"/>
            <a:ext cx="30480" cy="5520452"/>
          </a:xfrm>
          <a:prstGeom prst="roundRect">
            <a:avLst>
              <a:gd name="adj" fmla="val 315834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373207" y="2384822"/>
            <a:ext cx="802124" cy="30480"/>
          </a:xfrm>
          <a:prstGeom prst="roundRect">
            <a:avLst>
              <a:gd name="adj" fmla="val 315834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888028" y="2142292"/>
            <a:ext cx="515660" cy="51566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6740" y="2228136"/>
            <a:ext cx="15823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406372" y="2113717"/>
            <a:ext cx="406646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Removal of Unnecessary Columns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406372" y="2609255"/>
            <a:ext cx="593550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column 'Unnamed: 4' was removed as it contained irrelevant data.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73207" y="4301371"/>
            <a:ext cx="802124" cy="30480"/>
          </a:xfrm>
          <a:prstGeom prst="roundRect">
            <a:avLst>
              <a:gd name="adj" fmla="val 315834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888028" y="4058841"/>
            <a:ext cx="515660" cy="51566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9238" y="4144685"/>
            <a:ext cx="19323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406372" y="4030266"/>
            <a:ext cx="298061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Handling Missing Values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406372" y="4525804"/>
            <a:ext cx="593550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Missing values were filled with the placeholder 'Missing' to maintain data integrity.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73207" y="6217920"/>
            <a:ext cx="802124" cy="30480"/>
          </a:xfrm>
          <a:prstGeom prst="roundRect">
            <a:avLst>
              <a:gd name="adj" fmla="val 315834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888028" y="5975390"/>
            <a:ext cx="515660" cy="51566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0072" y="6061234"/>
            <a:ext cx="19157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406372" y="5946815"/>
            <a:ext cx="3096339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Conversion of Data Types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406372" y="6442353"/>
            <a:ext cx="593550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Columns 'Mar Cap - Crore' and 'Sales Qtr - Crore' were converted to numeric types for accurate analysis.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156114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Descriptive Statistics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185029" y="29497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Market Capitalization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185029" y="3582353"/>
            <a:ext cx="58289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Count: 479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185029" y="4199573"/>
            <a:ext cx="58289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Mean: 28,043.86 Crore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85029" y="4816793"/>
            <a:ext cx="58289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Standard Deviation: 59,464.62 Crore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85029" y="5434013"/>
            <a:ext cx="58289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Minimum: 3,017.07 Crore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185029" y="6051233"/>
            <a:ext cx="58289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Maximum: 583,436.72 Crore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810" y="29497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Quarterly Sales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23810" y="3582353"/>
            <a:ext cx="58289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Count: 365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810" y="4199573"/>
            <a:ext cx="58289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Mean: 4,395.98 Crore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810" y="4816793"/>
            <a:ext cx="58289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Standard Deviation: 11,092.21 Crore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810" y="5434013"/>
            <a:ext cx="58289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Minimum: 47.24 Crore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810" y="6051233"/>
            <a:ext cx="58289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Maximum: 110,666.93 Crore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76785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Correlation Analysis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185029" y="4909661"/>
            <a:ext cx="6006703" cy="2638187"/>
          </a:xfrm>
          <a:prstGeom prst="roundRect">
            <a:avLst>
              <a:gd name="adj" fmla="val 39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47086" y="51717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Correlation Matrix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47086" y="5705594"/>
            <a:ext cx="548259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Market Capitalization vs. Quarterly Sales: Correlation Coefficient: 0.62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8549" y="4909661"/>
            <a:ext cx="6006703" cy="2638187"/>
          </a:xfrm>
          <a:prstGeom prst="roundRect">
            <a:avLst>
              <a:gd name="adj" fmla="val 39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00605" y="51717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Interpretation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700605" y="5705594"/>
            <a:ext cx="548259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positive correlation of 0.62 indicates a moderate relationship where higher market capitalization tends to be associated with higher quarterly sales.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60897" y="394698"/>
            <a:ext cx="11738535" cy="731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Visualization: Market Capitalization vs. Quarterly Sales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3612933" y="7525339"/>
            <a:ext cx="778954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scatter plot illustrates the relationship between Market Capitalization and Quarterly Sales, showing how the two variables are related across different companies.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54144D-0CEE-8A3D-F136-49D5039D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738" y="1156474"/>
            <a:ext cx="10614775" cy="63688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0F1C3C-CA84-D9B2-1A6E-2DC9532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89" y="457192"/>
            <a:ext cx="10972822" cy="73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7F44407-3A46-AAE8-AC04-F89AB8A7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87" y="1521594"/>
            <a:ext cx="1280162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0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442</Words>
  <Application>Microsoft Office PowerPoint</Application>
  <PresentationFormat>Custom</PresentationFormat>
  <Paragraphs>104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Asar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Mohit Kansal</cp:lastModifiedBy>
  <cp:revision>4</cp:revision>
  <dcterms:created xsi:type="dcterms:W3CDTF">2024-09-15T02:14:29Z</dcterms:created>
  <dcterms:modified xsi:type="dcterms:W3CDTF">2024-09-15T14:44:55Z</dcterms:modified>
</cp:coreProperties>
</file>